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4" r:id="rId5"/>
    <p:sldId id="269" r:id="rId6"/>
    <p:sldId id="262" r:id="rId7"/>
    <p:sldId id="273" r:id="rId8"/>
    <p:sldId id="263" r:id="rId9"/>
    <p:sldId id="274" r:id="rId10"/>
    <p:sldId id="265" r:id="rId11"/>
    <p:sldId id="276" r:id="rId12"/>
    <p:sldId id="266" r:id="rId13"/>
    <p:sldId id="271" r:id="rId14"/>
    <p:sldId id="272" r:id="rId15"/>
    <p:sldId id="275" r:id="rId16"/>
    <p:sldId id="270" r:id="rId17"/>
    <p:sldId id="268" r:id="rId18"/>
    <p:sldId id="267" r:id="rId19"/>
  </p:sldIdLst>
  <p:sldSz cx="12192000" cy="6858000"/>
  <p:notesSz cx="6858000" cy="9144000"/>
  <p:defaultTextStyle>
    <a:defPPr>
      <a:defRPr lang="en-B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7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F10FF36-C0C2-F3D0-47AF-1391EBAB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" y="-249443"/>
            <a:ext cx="12192002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9F6F-1663-4DF3-ABFC-17C49AA03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8" y="5422789"/>
            <a:ext cx="8948048" cy="706641"/>
          </a:xfrm>
        </p:spPr>
        <p:txBody>
          <a:bodyPr anchor="b">
            <a:normAutofit/>
          </a:bodyPr>
          <a:lstStyle/>
          <a:p>
            <a:r>
              <a:rPr lang="en-BW" sz="2800" dirty="0"/>
              <a:t>Type 1 Diabetes SNP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09DF-B28C-A6E0-ADB9-B6F7B34F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353856" cy="365125"/>
          </a:xfrm>
        </p:spPr>
        <p:txBody>
          <a:bodyPr anchor="t">
            <a:normAutofit/>
          </a:bodyPr>
          <a:lstStyle/>
          <a:p>
            <a:r>
              <a:rPr lang="en-GB" sz="1600" dirty="0"/>
              <a:t>By Team Microsoft Edge </a:t>
            </a:r>
            <a:endParaRPr lang="en-BW" sz="1600" dirty="0"/>
          </a:p>
        </p:txBody>
      </p:sp>
    </p:spTree>
    <p:extLst>
      <p:ext uri="{BB962C8B-B14F-4D97-AF65-F5344CB8AC3E}">
        <p14:creationId xmlns:p14="http://schemas.microsoft.com/office/powerpoint/2010/main" val="2673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E9DCE-EEBC-51C1-EF56-246C5F2C0A3A}"/>
              </a:ext>
            </a:extLst>
          </p:cNvPr>
          <p:cNvSpPr txBox="1"/>
          <p:nvPr/>
        </p:nvSpPr>
        <p:spPr>
          <a:xfrm>
            <a:off x="626788" y="1818861"/>
            <a:ext cx="675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2000" dirty="0">
                <a:latin typeface="Century Gothic" panose="020B0502020202020204" pitchFamily="34" charset="0"/>
              </a:rPr>
              <a:t>Statistical summary used for LD and Manhattan plots </a:t>
            </a: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Frontend Overview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2A1D0A-AEA2-6495-A68F-01522CF3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9" y="1803399"/>
            <a:ext cx="8919937" cy="43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1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Demo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714C8-700F-4539-CDAB-143CB3DD5CE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Limitations &amp; Recommendations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24B50-B9F0-18DF-128E-AB2066746B7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FC74C-2C42-680E-BE57-0EDE965827CC}"/>
              </a:ext>
            </a:extLst>
          </p:cNvPr>
          <p:cNvSpPr txBox="1"/>
          <p:nvPr/>
        </p:nvSpPr>
        <p:spPr>
          <a:xfrm>
            <a:off x="740113" y="1458168"/>
            <a:ext cx="9941134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Use of API to create the database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Limited functional and clinical data</a:t>
            </a:r>
            <a:endParaRPr lang="en-GB" dirty="0">
              <a:solidFill>
                <a:srgbClr val="000007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Backend limitations</a:t>
            </a: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2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1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769BC-59CE-24E0-1D92-85C0E550F8AB}"/>
              </a:ext>
            </a:extLst>
          </p:cNvPr>
          <p:cNvSpPr txBox="1"/>
          <p:nvPr/>
        </p:nvSpPr>
        <p:spPr>
          <a:xfrm>
            <a:off x="740112" y="1775791"/>
            <a:ext cx="102591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Nyaga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DM, Vickers MH, Jefferies C, Perry JK, O'Sullivan JM. The genetic architecture of type 1 diabetes mellitus. Mol Cell Endocrinol. 2018 Dec 5;477:70-80.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: 10.1016/j.mce.2018.06.002.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Epub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2018 Jun 18. PMID: 29913182.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Ramesh Ram,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Munish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Mehta, Quang T. Nguyen, Irma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Larma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Bernhard O. Boehm,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Flemming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Pociot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Patrick Concannon, Grant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Morahan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; Systematic Evaluation of Genes and Genetic Variants Associated with Type 1 Diabetes Susceptibility. J Immunol 1 April 2016; 196 (7): 3043–3053. https://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/10.4049/jimmunol.1502056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Century Gothic" panose="020B0502020202020204" pitchFamily="34" charset="0"/>
              </a:rPr>
              <a:t>D J Witherspoon, S Wooding, A R Rogers, E E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Marchani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W S Watkins, M A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Batzer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L B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Jorde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Genetic Similarities Within and Between Human Populations, Genetics, Volume 176, Issue 1, 1 May 2007, Pages 351–359, https://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/10.1534/genetics.106.067355</a:t>
            </a:r>
            <a:endParaRPr lang="en-GB" sz="1600" dirty="0">
              <a:solidFill>
                <a:srgbClr val="21212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BW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1" y="381270"/>
            <a:ext cx="9829177" cy="695738"/>
          </a:xfrm>
          <a:noFill/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Team Microsoft Edge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3" name="Group 28">
            <a:extLst>
              <a:ext uri="{FF2B5EF4-FFF2-40B4-BE49-F238E27FC236}">
                <a16:creationId xmlns:a16="http://schemas.microsoft.com/office/drawing/2014/main" id="{8C9A15B6-A040-294D-F4E8-B7E4EA09E6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478E5320-BF45-CA9C-A5DC-42F323CD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D2D82330-730C-6F96-EF9E-9D98C7B8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87E653BD-3D2A-D5CD-A58A-1FB4FADA0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C4A1AA14-82A6-AADF-DC7A-C6A6FCAD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9EC2B06B-8DB1-5A94-AFC8-2C867D7D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C55DD40F-300A-4F85-E5DD-6EE4A235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9514928-18D7-21AA-FD67-D7C9FCF0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E4199E-4D06-7701-D416-1E3EE92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77E30FD-51D3-B57F-CBD3-1BB61F6D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A833A850-AB88-494D-075E-358DBE13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DDE8A6BD-B243-83CC-6543-ECFC9392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75BE3FC1-1747-D451-6F36-3C041EFC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25F1634A-3464-6490-A1DB-A1E3DBDA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E5CF6B5-43A3-0D37-ED26-064F498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AE826F37-67E5-7A8E-6F69-DBABA63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8DEE998-FC72-C272-FA88-84F87EBA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302A7AA-4CCA-65CA-CE73-DEA66563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DF7BC248-D630-E8C7-4411-91BD5353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4ECFBDC7-69E4-5864-9FD8-9B9A662CA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8BDC03C4-2228-0A80-7C78-368475F64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12030BD-DE7C-D5AA-6F3C-139CFD9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EB9BE56-0B74-CEE4-0D9A-CB7885BD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43B5FB7-D279-0504-623B-1E8B1EC3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6C3AD666-ABB4-3DD2-F306-254801EF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44DEC5D-9AD8-6FC8-5643-35D854AD3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DB307B0-5C10-0E68-A5AC-EA7B16FC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7C96207D-8B88-9828-355E-0DA04D1C9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4F608888-369E-BBC5-E602-F97D8224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0DDE8050-FEE8-F4AF-B364-225725C3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06892363-73D6-D538-066D-3A6066DD4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CF435F54-ED0B-1641-8E00-67EB5EC2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3384325D-3793-F727-623F-69B3C713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20977FD-1E14-49C1-23FE-D548855FD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FB280E97-A74A-CE8F-107E-B287DA7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23D2730C-AC51-78B5-F486-ED09504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64B6EE3A-95D0-443E-7EC1-9FBFCDF2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8F5197D7-8648-E27E-6DFE-46EEA792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6601502E-02C7-C321-ACF5-6753306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D5F31BD2-2814-2342-1C6A-6913C46E1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BF429E9E-B60F-85AD-BD8D-EB21C8DE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99602B5C-4855-3822-6511-44FDAB012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06CD6DA-8456-50C3-2ECE-703A3401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CD531463-4DAC-0AE1-048F-9EDF55C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C21288C7-136D-980E-4A72-FB590C58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61EB10EE-DD1F-8634-2D8A-FC52CF4A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004F87E9-BD26-EC11-E0B7-9B7F934A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AEB44A1B-0FBA-9A31-DA33-4FE0D23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97F7B3CB-93A4-DF11-7CD5-4F29D456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A83C0570-6349-CA2D-C360-F55D61EA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6DB2BC0A-0044-6FFD-7AFE-C401A32F5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21220924-2E39-1B49-64A6-C889D41C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69F1D66A-ECBC-992C-C5AD-3BD32DB9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E567B756-F163-BEFF-6255-BFB4C67D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A3F38448-72CF-105C-86F5-43E7ACB5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">
              <a:extLst>
                <a:ext uri="{FF2B5EF4-FFF2-40B4-BE49-F238E27FC236}">
                  <a16:creationId xmlns:a16="http://schemas.microsoft.com/office/drawing/2014/main" id="{2222E0F8-9C1A-8F35-2854-DE2369DB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1546E755-24A9-5CB6-EA8D-281DB2DB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F1787B3D-EEC4-E734-3207-08434DBA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">
              <a:extLst>
                <a:ext uri="{FF2B5EF4-FFF2-40B4-BE49-F238E27FC236}">
                  <a16:creationId xmlns:a16="http://schemas.microsoft.com/office/drawing/2014/main" id="{6F2878C7-B97D-D9D7-CAE3-B8A1CF063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C366F5D4-CC11-A583-D053-8F5C379A6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8">
              <a:extLst>
                <a:ext uri="{FF2B5EF4-FFF2-40B4-BE49-F238E27FC236}">
                  <a16:creationId xmlns:a16="http://schemas.microsoft.com/office/drawing/2014/main" id="{99C4DEC1-EAB5-FB7A-2F6F-C2CB1C56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530BF358-C277-D46B-0FD7-57E58F19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A52B56F2-6349-F1A5-A85A-BFD12B232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97573E25-A0FA-2776-2D66-E720EA80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50965105-E936-C978-2121-96997ED9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30E11D2A-64E4-DC74-E67A-3CA5317B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3320EA0D-C04B-740D-3B5D-4844F03A0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07856FEF-8EFF-FD42-D93E-6B3145D4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6">
              <a:extLst>
                <a:ext uri="{FF2B5EF4-FFF2-40B4-BE49-F238E27FC236}">
                  <a16:creationId xmlns:a16="http://schemas.microsoft.com/office/drawing/2014/main" id="{9FBBF012-88B2-5AF5-7578-84EBAC4F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48A8808B-B9C9-8AE1-C598-3577B7A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8">
              <a:extLst>
                <a:ext uri="{FF2B5EF4-FFF2-40B4-BE49-F238E27FC236}">
                  <a16:creationId xmlns:a16="http://schemas.microsoft.com/office/drawing/2014/main" id="{003AAB32-0B7F-660F-A5B0-6B7B95D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4E9EDB3B-02B6-76C6-5324-A4EA07FF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0">
              <a:extLst>
                <a:ext uri="{FF2B5EF4-FFF2-40B4-BE49-F238E27FC236}">
                  <a16:creationId xmlns:a16="http://schemas.microsoft.com/office/drawing/2014/main" id="{03297F9E-C5D5-7EE2-C281-5A72984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1">
              <a:extLst>
                <a:ext uri="{FF2B5EF4-FFF2-40B4-BE49-F238E27FC236}">
                  <a16:creationId xmlns:a16="http://schemas.microsoft.com/office/drawing/2014/main" id="{3124D2CB-A6BF-CC69-89D5-D42DF4A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2">
              <a:extLst>
                <a:ext uri="{FF2B5EF4-FFF2-40B4-BE49-F238E27FC236}">
                  <a16:creationId xmlns:a16="http://schemas.microsoft.com/office/drawing/2014/main" id="{D8CBA6BC-6153-41AE-E4A4-D16C79E5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5391E55B-2E5C-A411-B621-E450369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1C864A3D-25A5-599D-7273-44968CC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A22CE970-F013-695E-6604-EF02E65D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DDCF51D-1FF2-2D6A-5840-812D91D51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5A0C01B7-D2CA-34C5-9261-0D5803F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FC128F68-5100-1DD8-A114-3B271DB2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2D1E53FE-014C-1C7F-5EEF-74A88107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0FF99352-FFCA-1379-3B0A-0C0DEAE1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91647B3-61F5-9AC2-D836-5789418E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EF063D9-C839-C668-D216-24788316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0349EFB6-D9E0-2B52-E5A0-EA720EFE0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0AB7CE81-B4EA-79A2-FBB3-9B2BAB31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8D22DB38-99D1-22E2-0F3F-45606711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>
              <a:extLst>
                <a:ext uri="{FF2B5EF4-FFF2-40B4-BE49-F238E27FC236}">
                  <a16:creationId xmlns:a16="http://schemas.microsoft.com/office/drawing/2014/main" id="{84B050F3-40FB-2473-CAA7-CD12EC25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30B9E518-81F5-F97F-6BA4-EDB911B0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0810A658-7927-1812-2137-4C4D1086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3394D3DD-D0BC-8027-D512-B3FB3CEB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483DE64A-B806-F7DF-AE28-8055A31E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4305A77B-AE6B-E4BB-DC61-8BBD673D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3DC4484E-47E5-A069-1E6D-D196EF97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432B1082-A8A9-EE58-0CC8-44C602B3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1F383FA2-34E3-8027-8972-0B33B877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19C0C237-D10C-41A3-32AB-E9BF174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6">
              <a:extLst>
                <a:ext uri="{FF2B5EF4-FFF2-40B4-BE49-F238E27FC236}">
                  <a16:creationId xmlns:a16="http://schemas.microsoft.com/office/drawing/2014/main" id="{1B36D85A-7C77-E0A7-F3B8-5CB21FD1E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7">
              <a:extLst>
                <a:ext uri="{FF2B5EF4-FFF2-40B4-BE49-F238E27FC236}">
                  <a16:creationId xmlns:a16="http://schemas.microsoft.com/office/drawing/2014/main" id="{E91BEE89-87AD-1139-5D20-9F3B53D1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8">
              <a:extLst>
                <a:ext uri="{FF2B5EF4-FFF2-40B4-BE49-F238E27FC236}">
                  <a16:creationId xmlns:a16="http://schemas.microsoft.com/office/drawing/2014/main" id="{07437356-4FA3-34D2-41D6-90E49A89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1883F78E-EA73-E732-AD7E-2B531163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0">
              <a:extLst>
                <a:ext uri="{FF2B5EF4-FFF2-40B4-BE49-F238E27FC236}">
                  <a16:creationId xmlns:a16="http://schemas.microsoft.com/office/drawing/2014/main" id="{C2F97FC7-53AF-2589-0CE4-F024D4B7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1">
              <a:extLst>
                <a:ext uri="{FF2B5EF4-FFF2-40B4-BE49-F238E27FC236}">
                  <a16:creationId xmlns:a16="http://schemas.microsoft.com/office/drawing/2014/main" id="{ED661C5E-05AD-F972-4183-1E83E95BB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2">
              <a:extLst>
                <a:ext uri="{FF2B5EF4-FFF2-40B4-BE49-F238E27FC236}">
                  <a16:creationId xmlns:a16="http://schemas.microsoft.com/office/drawing/2014/main" id="{B79B6280-0E3B-C936-894E-F209CCDA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3">
              <a:extLst>
                <a:ext uri="{FF2B5EF4-FFF2-40B4-BE49-F238E27FC236}">
                  <a16:creationId xmlns:a16="http://schemas.microsoft.com/office/drawing/2014/main" id="{E0F11B94-914B-B7DC-B5E7-F3FCDFE01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4">
              <a:extLst>
                <a:ext uri="{FF2B5EF4-FFF2-40B4-BE49-F238E27FC236}">
                  <a16:creationId xmlns:a16="http://schemas.microsoft.com/office/drawing/2014/main" id="{42839B01-164A-AB85-E4F2-6CFF896C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5">
              <a:extLst>
                <a:ext uri="{FF2B5EF4-FFF2-40B4-BE49-F238E27FC236}">
                  <a16:creationId xmlns:a16="http://schemas.microsoft.com/office/drawing/2014/main" id="{849B6105-EF33-0ECD-0B8D-75A52ECD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6">
              <a:extLst>
                <a:ext uri="{FF2B5EF4-FFF2-40B4-BE49-F238E27FC236}">
                  <a16:creationId xmlns:a16="http://schemas.microsoft.com/office/drawing/2014/main" id="{FE072206-9857-50B0-304E-13134271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7">
              <a:extLst>
                <a:ext uri="{FF2B5EF4-FFF2-40B4-BE49-F238E27FC236}">
                  <a16:creationId xmlns:a16="http://schemas.microsoft.com/office/drawing/2014/main" id="{B0097A71-5CC5-9700-F8EA-92542F7C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0ED8E578-E51D-2121-8426-189355B7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C27B8116-ADF1-A900-B640-2E55F393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F890DA71-F415-D0BE-D84B-B49E0AEE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59EDE5DC-6251-EFCD-41F0-960369DF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2">
              <a:extLst>
                <a:ext uri="{FF2B5EF4-FFF2-40B4-BE49-F238E27FC236}">
                  <a16:creationId xmlns:a16="http://schemas.microsoft.com/office/drawing/2014/main" id="{304638DA-4193-FB22-AF99-5DD346C7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3">
              <a:extLst>
                <a:ext uri="{FF2B5EF4-FFF2-40B4-BE49-F238E27FC236}">
                  <a16:creationId xmlns:a16="http://schemas.microsoft.com/office/drawing/2014/main" id="{C228378E-E4C1-E6F0-ED66-696987DC3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4">
              <a:extLst>
                <a:ext uri="{FF2B5EF4-FFF2-40B4-BE49-F238E27FC236}">
                  <a16:creationId xmlns:a16="http://schemas.microsoft.com/office/drawing/2014/main" id="{BF5BC362-A929-5D1F-EC1B-87CE351E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5">
              <a:extLst>
                <a:ext uri="{FF2B5EF4-FFF2-40B4-BE49-F238E27FC236}">
                  <a16:creationId xmlns:a16="http://schemas.microsoft.com/office/drawing/2014/main" id="{511197A6-AFEB-13A0-522F-30D00FE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6">
              <a:extLst>
                <a:ext uri="{FF2B5EF4-FFF2-40B4-BE49-F238E27FC236}">
                  <a16:creationId xmlns:a16="http://schemas.microsoft.com/office/drawing/2014/main" id="{212D1106-5D7C-70AD-18ED-987518E6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7">
              <a:extLst>
                <a:ext uri="{FF2B5EF4-FFF2-40B4-BE49-F238E27FC236}">
                  <a16:creationId xmlns:a16="http://schemas.microsoft.com/office/drawing/2014/main" id="{AD66F55A-E4A5-7521-3B42-F78E3C44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8">
              <a:extLst>
                <a:ext uri="{FF2B5EF4-FFF2-40B4-BE49-F238E27FC236}">
                  <a16:creationId xmlns:a16="http://schemas.microsoft.com/office/drawing/2014/main" id="{44059061-0177-5A63-3447-31723262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9">
              <a:extLst>
                <a:ext uri="{FF2B5EF4-FFF2-40B4-BE49-F238E27FC236}">
                  <a16:creationId xmlns:a16="http://schemas.microsoft.com/office/drawing/2014/main" id="{F1D3D9B4-FE88-62EB-74FE-E9CCAD760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0">
              <a:extLst>
                <a:ext uri="{FF2B5EF4-FFF2-40B4-BE49-F238E27FC236}">
                  <a16:creationId xmlns:a16="http://schemas.microsoft.com/office/drawing/2014/main" id="{4E818F26-8F26-A512-B9D4-C12A466D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1">
              <a:extLst>
                <a:ext uri="{FF2B5EF4-FFF2-40B4-BE49-F238E27FC236}">
                  <a16:creationId xmlns:a16="http://schemas.microsoft.com/office/drawing/2014/main" id="{5F000151-3F7D-301E-A189-866F3FD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CD941BC-2252-4756-F93B-4A5AF0D5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43C7C64E-50B2-CDF8-03D2-02A8742B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4">
              <a:extLst>
                <a:ext uri="{FF2B5EF4-FFF2-40B4-BE49-F238E27FC236}">
                  <a16:creationId xmlns:a16="http://schemas.microsoft.com/office/drawing/2014/main" id="{A4C1A70B-CE3E-885A-00F8-C164234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5">
              <a:extLst>
                <a:ext uri="{FF2B5EF4-FFF2-40B4-BE49-F238E27FC236}">
                  <a16:creationId xmlns:a16="http://schemas.microsoft.com/office/drawing/2014/main" id="{EBF024B8-4015-3472-79FC-1720B247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6">
              <a:extLst>
                <a:ext uri="{FF2B5EF4-FFF2-40B4-BE49-F238E27FC236}">
                  <a16:creationId xmlns:a16="http://schemas.microsoft.com/office/drawing/2014/main" id="{C206DE20-5181-9820-6AE6-64E51C754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7">
              <a:extLst>
                <a:ext uri="{FF2B5EF4-FFF2-40B4-BE49-F238E27FC236}">
                  <a16:creationId xmlns:a16="http://schemas.microsoft.com/office/drawing/2014/main" id="{8437540C-D529-98C3-55F0-055C2AB5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8">
              <a:extLst>
                <a:ext uri="{FF2B5EF4-FFF2-40B4-BE49-F238E27FC236}">
                  <a16:creationId xmlns:a16="http://schemas.microsoft.com/office/drawing/2014/main" id="{B09828DB-5A2F-0F3E-2F7A-0EDC155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">
              <a:extLst>
                <a:ext uri="{FF2B5EF4-FFF2-40B4-BE49-F238E27FC236}">
                  <a16:creationId xmlns:a16="http://schemas.microsoft.com/office/drawing/2014/main" id="{4C0FD84A-87FF-0D15-533D-6F6A8960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0">
              <a:extLst>
                <a:ext uri="{FF2B5EF4-FFF2-40B4-BE49-F238E27FC236}">
                  <a16:creationId xmlns:a16="http://schemas.microsoft.com/office/drawing/2014/main" id="{AAD9B110-EE13-A389-9BA4-FB1D13D1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1">
              <a:extLst>
                <a:ext uri="{FF2B5EF4-FFF2-40B4-BE49-F238E27FC236}">
                  <a16:creationId xmlns:a16="http://schemas.microsoft.com/office/drawing/2014/main" id="{D6CF91AA-C38E-E68D-14CD-7809BC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2">
              <a:extLst>
                <a:ext uri="{FF2B5EF4-FFF2-40B4-BE49-F238E27FC236}">
                  <a16:creationId xmlns:a16="http://schemas.microsoft.com/office/drawing/2014/main" id="{01D8B2A8-F369-B6CD-F6B4-B6516410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3">
              <a:extLst>
                <a:ext uri="{FF2B5EF4-FFF2-40B4-BE49-F238E27FC236}">
                  <a16:creationId xmlns:a16="http://schemas.microsoft.com/office/drawing/2014/main" id="{582500C7-2FEB-FB42-21F8-71E1DA74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4">
              <a:extLst>
                <a:ext uri="{FF2B5EF4-FFF2-40B4-BE49-F238E27FC236}">
                  <a16:creationId xmlns:a16="http://schemas.microsoft.com/office/drawing/2014/main" id="{0BDC0293-0A4F-4340-3C3E-25943588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5">
              <a:extLst>
                <a:ext uri="{FF2B5EF4-FFF2-40B4-BE49-F238E27FC236}">
                  <a16:creationId xmlns:a16="http://schemas.microsoft.com/office/drawing/2014/main" id="{43853036-3978-7D4F-107F-FCE3828B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6">
              <a:extLst>
                <a:ext uri="{FF2B5EF4-FFF2-40B4-BE49-F238E27FC236}">
                  <a16:creationId xmlns:a16="http://schemas.microsoft.com/office/drawing/2014/main" id="{1DDEF757-1183-735D-6A75-D457A3A4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7">
              <a:extLst>
                <a:ext uri="{FF2B5EF4-FFF2-40B4-BE49-F238E27FC236}">
                  <a16:creationId xmlns:a16="http://schemas.microsoft.com/office/drawing/2014/main" id="{EC96A782-769A-44DE-9EBB-D13514CA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8">
              <a:extLst>
                <a:ext uri="{FF2B5EF4-FFF2-40B4-BE49-F238E27FC236}">
                  <a16:creationId xmlns:a16="http://schemas.microsoft.com/office/drawing/2014/main" id="{A29D449C-CCBA-9922-2A2A-BC9BF3BA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9">
              <a:extLst>
                <a:ext uri="{FF2B5EF4-FFF2-40B4-BE49-F238E27FC236}">
                  <a16:creationId xmlns:a16="http://schemas.microsoft.com/office/drawing/2014/main" id="{9EABE2A8-BD2F-927B-90ED-25277D5C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0">
              <a:extLst>
                <a:ext uri="{FF2B5EF4-FFF2-40B4-BE49-F238E27FC236}">
                  <a16:creationId xmlns:a16="http://schemas.microsoft.com/office/drawing/2014/main" id="{7101C427-C6FA-6D51-2213-116A967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1">
              <a:extLst>
                <a:ext uri="{FF2B5EF4-FFF2-40B4-BE49-F238E27FC236}">
                  <a16:creationId xmlns:a16="http://schemas.microsoft.com/office/drawing/2014/main" id="{B87C7059-BFBD-DB91-F258-032C72B6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2">
              <a:extLst>
                <a:ext uri="{FF2B5EF4-FFF2-40B4-BE49-F238E27FC236}">
                  <a16:creationId xmlns:a16="http://schemas.microsoft.com/office/drawing/2014/main" id="{A9D98A0A-4DB7-0944-A74C-C67EBB24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3">
              <a:extLst>
                <a:ext uri="{FF2B5EF4-FFF2-40B4-BE49-F238E27FC236}">
                  <a16:creationId xmlns:a16="http://schemas.microsoft.com/office/drawing/2014/main" id="{19B8E0F9-E076-0AB1-9F91-7369160F1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4">
              <a:extLst>
                <a:ext uri="{FF2B5EF4-FFF2-40B4-BE49-F238E27FC236}">
                  <a16:creationId xmlns:a16="http://schemas.microsoft.com/office/drawing/2014/main" id="{01B02BE0-5E4E-83C4-81CE-9AE66BE2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5">
              <a:extLst>
                <a:ext uri="{FF2B5EF4-FFF2-40B4-BE49-F238E27FC236}">
                  <a16:creationId xmlns:a16="http://schemas.microsoft.com/office/drawing/2014/main" id="{B51807DF-2B62-7D73-9BC6-E2132FE3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6">
              <a:extLst>
                <a:ext uri="{FF2B5EF4-FFF2-40B4-BE49-F238E27FC236}">
                  <a16:creationId xmlns:a16="http://schemas.microsoft.com/office/drawing/2014/main" id="{7D020282-31B1-A38E-164B-E5C78CA49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7">
              <a:extLst>
                <a:ext uri="{FF2B5EF4-FFF2-40B4-BE49-F238E27FC236}">
                  <a16:creationId xmlns:a16="http://schemas.microsoft.com/office/drawing/2014/main" id="{750D6164-D7E5-3A82-6E27-38649D1E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8">
              <a:extLst>
                <a:ext uri="{FF2B5EF4-FFF2-40B4-BE49-F238E27FC236}">
                  <a16:creationId xmlns:a16="http://schemas.microsoft.com/office/drawing/2014/main" id="{6B90D0DB-7FBF-535A-2D4D-D6666C35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9">
              <a:extLst>
                <a:ext uri="{FF2B5EF4-FFF2-40B4-BE49-F238E27FC236}">
                  <a16:creationId xmlns:a16="http://schemas.microsoft.com/office/drawing/2014/main" id="{D6BEADC3-B172-18EE-DD94-FC6AD931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0">
              <a:extLst>
                <a:ext uri="{FF2B5EF4-FFF2-40B4-BE49-F238E27FC236}">
                  <a16:creationId xmlns:a16="http://schemas.microsoft.com/office/drawing/2014/main" id="{626D5BB7-8ECF-1EA0-FA8F-CC47564F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1">
              <a:extLst>
                <a:ext uri="{FF2B5EF4-FFF2-40B4-BE49-F238E27FC236}">
                  <a16:creationId xmlns:a16="http://schemas.microsoft.com/office/drawing/2014/main" id="{1565461E-1DB0-A946-F436-1C5D0ADB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E528F7-5FE3-272B-259F-8DEF28CE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3">
              <a:extLst>
                <a:ext uri="{FF2B5EF4-FFF2-40B4-BE49-F238E27FC236}">
                  <a16:creationId xmlns:a16="http://schemas.microsoft.com/office/drawing/2014/main" id="{A769AB71-F424-085C-7B64-88362C30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4">
              <a:extLst>
                <a:ext uri="{FF2B5EF4-FFF2-40B4-BE49-F238E27FC236}">
                  <a16:creationId xmlns:a16="http://schemas.microsoft.com/office/drawing/2014/main" id="{0261083F-BD30-31D5-3CC1-EABF4C463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5">
              <a:extLst>
                <a:ext uri="{FF2B5EF4-FFF2-40B4-BE49-F238E27FC236}">
                  <a16:creationId xmlns:a16="http://schemas.microsoft.com/office/drawing/2014/main" id="{1B750002-4BDA-9EC2-F752-A898782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6">
              <a:extLst>
                <a:ext uri="{FF2B5EF4-FFF2-40B4-BE49-F238E27FC236}">
                  <a16:creationId xmlns:a16="http://schemas.microsoft.com/office/drawing/2014/main" id="{0BC6A297-9060-308D-AC7E-4B3D1C2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7">
              <a:extLst>
                <a:ext uri="{FF2B5EF4-FFF2-40B4-BE49-F238E27FC236}">
                  <a16:creationId xmlns:a16="http://schemas.microsoft.com/office/drawing/2014/main" id="{6BB6A1B1-1EE8-AC13-E548-621B19A0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8">
              <a:extLst>
                <a:ext uri="{FF2B5EF4-FFF2-40B4-BE49-F238E27FC236}">
                  <a16:creationId xmlns:a16="http://schemas.microsoft.com/office/drawing/2014/main" id="{D25A19CE-7338-8B8F-7620-5E7BCEA3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9">
              <a:extLst>
                <a:ext uri="{FF2B5EF4-FFF2-40B4-BE49-F238E27FC236}">
                  <a16:creationId xmlns:a16="http://schemas.microsoft.com/office/drawing/2014/main" id="{2A51B41F-9286-65DF-7E26-DC52F08B2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0">
              <a:extLst>
                <a:ext uri="{FF2B5EF4-FFF2-40B4-BE49-F238E27FC236}">
                  <a16:creationId xmlns:a16="http://schemas.microsoft.com/office/drawing/2014/main" id="{D0CCFD40-BEAA-715A-48DA-6A3CE91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1">
              <a:extLst>
                <a:ext uri="{FF2B5EF4-FFF2-40B4-BE49-F238E27FC236}">
                  <a16:creationId xmlns:a16="http://schemas.microsoft.com/office/drawing/2014/main" id="{AE66E9D1-399A-62C9-2E16-9F556A56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2">
              <a:extLst>
                <a:ext uri="{FF2B5EF4-FFF2-40B4-BE49-F238E27FC236}">
                  <a16:creationId xmlns:a16="http://schemas.microsoft.com/office/drawing/2014/main" id="{4BD60B08-74C6-4D28-6949-7CE67FA0F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3">
              <a:extLst>
                <a:ext uri="{FF2B5EF4-FFF2-40B4-BE49-F238E27FC236}">
                  <a16:creationId xmlns:a16="http://schemas.microsoft.com/office/drawing/2014/main" id="{A1034F16-55EC-453C-C130-DEF0EDB1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4">
              <a:extLst>
                <a:ext uri="{FF2B5EF4-FFF2-40B4-BE49-F238E27FC236}">
                  <a16:creationId xmlns:a16="http://schemas.microsoft.com/office/drawing/2014/main" id="{754DA9EB-6E0E-DEDA-1848-04148F28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5">
              <a:extLst>
                <a:ext uri="{FF2B5EF4-FFF2-40B4-BE49-F238E27FC236}">
                  <a16:creationId xmlns:a16="http://schemas.microsoft.com/office/drawing/2014/main" id="{6CD00614-579E-9AFE-C73B-D97CAF18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6">
              <a:extLst>
                <a:ext uri="{FF2B5EF4-FFF2-40B4-BE49-F238E27FC236}">
                  <a16:creationId xmlns:a16="http://schemas.microsoft.com/office/drawing/2014/main" id="{F2D228B6-B5F6-E4F8-E7CF-4784A55E7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7">
              <a:extLst>
                <a:ext uri="{FF2B5EF4-FFF2-40B4-BE49-F238E27FC236}">
                  <a16:creationId xmlns:a16="http://schemas.microsoft.com/office/drawing/2014/main" id="{2D3F55D7-35DC-B9B6-F3A6-9FFCE20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8">
              <a:extLst>
                <a:ext uri="{FF2B5EF4-FFF2-40B4-BE49-F238E27FC236}">
                  <a16:creationId xmlns:a16="http://schemas.microsoft.com/office/drawing/2014/main" id="{76E36103-80B9-AF2A-39B9-5B385394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9">
              <a:extLst>
                <a:ext uri="{FF2B5EF4-FFF2-40B4-BE49-F238E27FC236}">
                  <a16:creationId xmlns:a16="http://schemas.microsoft.com/office/drawing/2014/main" id="{E93119C8-9A67-6880-7870-F8E0EE55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0">
              <a:extLst>
                <a:ext uri="{FF2B5EF4-FFF2-40B4-BE49-F238E27FC236}">
                  <a16:creationId xmlns:a16="http://schemas.microsoft.com/office/drawing/2014/main" id="{88451A46-DA55-01C6-A79C-6FC1DCE5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1">
              <a:extLst>
                <a:ext uri="{FF2B5EF4-FFF2-40B4-BE49-F238E27FC236}">
                  <a16:creationId xmlns:a16="http://schemas.microsoft.com/office/drawing/2014/main" id="{08AEA2F0-4E4D-890D-90AD-1F255F40E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2">
              <a:extLst>
                <a:ext uri="{FF2B5EF4-FFF2-40B4-BE49-F238E27FC236}">
                  <a16:creationId xmlns:a16="http://schemas.microsoft.com/office/drawing/2014/main" id="{3C27F683-9942-4A7F-1533-D64A9DF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7579A681-1CA0-D3EB-3515-EA9B50B3D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4">
              <a:extLst>
                <a:ext uri="{FF2B5EF4-FFF2-40B4-BE49-F238E27FC236}">
                  <a16:creationId xmlns:a16="http://schemas.microsoft.com/office/drawing/2014/main" id="{517BB720-2D72-C2A2-B2C7-A04B17B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5">
              <a:extLst>
                <a:ext uri="{FF2B5EF4-FFF2-40B4-BE49-F238E27FC236}">
                  <a16:creationId xmlns:a16="http://schemas.microsoft.com/office/drawing/2014/main" id="{2A1A2295-DE09-D2C1-B85A-EACB06D4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6">
              <a:extLst>
                <a:ext uri="{FF2B5EF4-FFF2-40B4-BE49-F238E27FC236}">
                  <a16:creationId xmlns:a16="http://schemas.microsoft.com/office/drawing/2014/main" id="{CA744E00-FC48-2C62-F36A-6D2050E9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00121F1-CD13-4B2F-FFB4-1DBCE2C2F0FE}"/>
              </a:ext>
            </a:extLst>
          </p:cNvPr>
          <p:cNvSpPr/>
          <p:nvPr/>
        </p:nvSpPr>
        <p:spPr>
          <a:xfrm>
            <a:off x="4994223" y="2340534"/>
            <a:ext cx="1280160" cy="12828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044BFB9-93E7-C308-6330-A58FBAD42398}"/>
              </a:ext>
            </a:extLst>
          </p:cNvPr>
          <p:cNvSpPr/>
          <p:nvPr/>
        </p:nvSpPr>
        <p:spPr>
          <a:xfrm>
            <a:off x="6274383" y="2340534"/>
            <a:ext cx="1280160" cy="12828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4A80D68-72CE-28FC-8988-F5913D87B6BC}"/>
              </a:ext>
            </a:extLst>
          </p:cNvPr>
          <p:cNvSpPr/>
          <p:nvPr/>
        </p:nvSpPr>
        <p:spPr>
          <a:xfrm>
            <a:off x="4994223" y="3623423"/>
            <a:ext cx="1280160" cy="12828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F1B076-5C31-4A97-422C-E3BCFF437250}"/>
              </a:ext>
            </a:extLst>
          </p:cNvPr>
          <p:cNvSpPr/>
          <p:nvPr/>
        </p:nvSpPr>
        <p:spPr>
          <a:xfrm>
            <a:off x="6274383" y="3623423"/>
            <a:ext cx="1280160" cy="12828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entagon 186">
            <a:extLst>
              <a:ext uri="{FF2B5EF4-FFF2-40B4-BE49-F238E27FC236}">
                <a16:creationId xmlns:a16="http://schemas.microsoft.com/office/drawing/2014/main" id="{5DBB3FE3-91FE-9AD3-CF92-CFC864370820}"/>
              </a:ext>
            </a:extLst>
          </p:cNvPr>
          <p:cNvSpPr/>
          <p:nvPr/>
        </p:nvSpPr>
        <p:spPr>
          <a:xfrm rot="16200000">
            <a:off x="4788142" y="854293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entagon 187">
            <a:extLst>
              <a:ext uri="{FF2B5EF4-FFF2-40B4-BE49-F238E27FC236}">
                <a16:creationId xmlns:a16="http://schemas.microsoft.com/office/drawing/2014/main" id="{7FD7D6DA-9D49-DCA1-45D4-504CF296AEC1}"/>
              </a:ext>
            </a:extLst>
          </p:cNvPr>
          <p:cNvSpPr/>
          <p:nvPr/>
        </p:nvSpPr>
        <p:spPr>
          <a:xfrm>
            <a:off x="7554543" y="2341898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3C7962AD-05CC-633E-0263-D16C696587BF}"/>
              </a:ext>
            </a:extLst>
          </p:cNvPr>
          <p:cNvSpPr/>
          <p:nvPr/>
        </p:nvSpPr>
        <p:spPr>
          <a:xfrm rot="5400000">
            <a:off x="6068302" y="5111028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entagon 189">
            <a:extLst>
              <a:ext uri="{FF2B5EF4-FFF2-40B4-BE49-F238E27FC236}">
                <a16:creationId xmlns:a16="http://schemas.microsoft.com/office/drawing/2014/main" id="{14974B8A-4DB2-8B2D-33B0-978B077AA7EB}"/>
              </a:ext>
            </a:extLst>
          </p:cNvPr>
          <p:cNvSpPr/>
          <p:nvPr/>
        </p:nvSpPr>
        <p:spPr>
          <a:xfrm rot="10800000">
            <a:off x="3301901" y="3624787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F479E898-8F1E-F443-6E78-09C091D6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74384" y="4906312"/>
            <a:ext cx="1280160" cy="21427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44D77953-E557-BC3A-C234-36DFFD6A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5400000">
            <a:off x="4247009" y="4155003"/>
            <a:ext cx="1280160" cy="21427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27425BD-3BA2-0097-0A96-3B85301E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16200000">
            <a:off x="7021597" y="2873479"/>
            <a:ext cx="1280160" cy="21427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3609ADE-61A9-F4B4-C071-FF485578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flipH="1" flipV="1">
            <a:off x="4994222" y="2124900"/>
            <a:ext cx="1280160" cy="2142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6D102E8E-7E9A-DEE5-0C33-0F85A17AA01F}"/>
              </a:ext>
            </a:extLst>
          </p:cNvPr>
          <p:cNvSpPr txBox="1"/>
          <p:nvPr/>
        </p:nvSpPr>
        <p:spPr>
          <a:xfrm>
            <a:off x="4994221" y="1149280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C8B9844-8D28-F17F-177B-A05FBAB02D02}"/>
              </a:ext>
            </a:extLst>
          </p:cNvPr>
          <p:cNvSpPr txBox="1"/>
          <p:nvPr/>
        </p:nvSpPr>
        <p:spPr>
          <a:xfrm>
            <a:off x="7661677" y="2472781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A8A41D-C078-88D7-4898-C473D5FF0F9A}"/>
              </a:ext>
            </a:extLst>
          </p:cNvPr>
          <p:cNvSpPr txBox="1"/>
          <p:nvPr/>
        </p:nvSpPr>
        <p:spPr>
          <a:xfrm>
            <a:off x="6274382" y="511771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9157C9B-8C92-1C25-4869-97ED29060361}"/>
              </a:ext>
            </a:extLst>
          </p:cNvPr>
          <p:cNvSpPr txBox="1"/>
          <p:nvPr/>
        </p:nvSpPr>
        <p:spPr>
          <a:xfrm>
            <a:off x="3615116" y="3754306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4D465B-0C54-E32E-15FE-0EFE53488F85}"/>
              </a:ext>
            </a:extLst>
          </p:cNvPr>
          <p:cNvSpPr/>
          <p:nvPr/>
        </p:nvSpPr>
        <p:spPr>
          <a:xfrm>
            <a:off x="6263105" y="1506863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Fatema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Hajizadah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A9848A-5E23-0E8B-C758-C9FAD4B9A171}"/>
              </a:ext>
            </a:extLst>
          </p:cNvPr>
          <p:cNvSpPr/>
          <p:nvPr/>
        </p:nvSpPr>
        <p:spPr>
          <a:xfrm>
            <a:off x="7515391" y="3820091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Ulijaszek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Scott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27F040-E7B8-0F49-EE5B-9625DA4B8EEB}"/>
              </a:ext>
            </a:extLst>
          </p:cNvPr>
          <p:cNvSpPr/>
          <p:nvPr/>
        </p:nvSpPr>
        <p:spPr>
          <a:xfrm>
            <a:off x="2700431" y="4851505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Lynnette N. Bhebhe</a:t>
            </a: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9D9881-897A-0F1B-A01B-5BD1AF0C255A}"/>
              </a:ext>
            </a:extLst>
          </p:cNvPr>
          <p:cNvSpPr/>
          <p:nvPr/>
        </p:nvSpPr>
        <p:spPr>
          <a:xfrm>
            <a:off x="1382008" y="2535666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E. Fraser</a:t>
            </a:r>
          </a:p>
        </p:txBody>
      </p:sp>
      <p:pic>
        <p:nvPicPr>
          <p:cNvPr id="203" name="Picture 20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5447C71F-F614-1768-3D42-4620CBCC9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43" y="3628605"/>
            <a:ext cx="1286456" cy="128711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A032AEC-EF3E-34CF-D550-BB4B7F3D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9" y="2340729"/>
            <a:ext cx="1282450" cy="1293471"/>
          </a:xfrm>
          <a:prstGeom prst="rect">
            <a:avLst/>
          </a:prstGeom>
        </p:spPr>
      </p:pic>
      <p:pic>
        <p:nvPicPr>
          <p:cNvPr id="206" name="Picture 205" descr="A picture containing person, clothing, wearing, posing&#10;&#10;Description automatically generated">
            <a:extLst>
              <a:ext uri="{FF2B5EF4-FFF2-40B4-BE49-F238E27FC236}">
                <a16:creationId xmlns:a16="http://schemas.microsoft.com/office/drawing/2014/main" id="{7BA7C1E9-CE5B-2816-BA72-6292B206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40" y="2337018"/>
            <a:ext cx="1294502" cy="1280160"/>
          </a:xfrm>
          <a:prstGeom prst="rect">
            <a:avLst/>
          </a:prstGeom>
        </p:spPr>
      </p:pic>
      <p:pic>
        <p:nvPicPr>
          <p:cNvPr id="208" name="Picture 207" descr="A picture containing person, clothing, indoor, wall&#10;&#10;Description automatically generated">
            <a:extLst>
              <a:ext uri="{FF2B5EF4-FFF2-40B4-BE49-F238E27FC236}">
                <a16:creationId xmlns:a16="http://schemas.microsoft.com/office/drawing/2014/main" id="{39C6367D-4D0D-5A48-051D-F81B5D744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040" y="3618542"/>
            <a:ext cx="1295892" cy="1297182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ACEA686-4B6F-A66A-0CCC-DE0A9A8BC756}"/>
              </a:ext>
            </a:extLst>
          </p:cNvPr>
          <p:cNvCxnSpPr/>
          <p:nvPr/>
        </p:nvCxnSpPr>
        <p:spPr>
          <a:xfrm>
            <a:off x="567834" y="445148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41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Acknowledgements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8299E7F-C5D3-E86A-262D-B3FB0B1E2FEA}"/>
              </a:ext>
            </a:extLst>
          </p:cNvPr>
          <p:cNvGrpSpPr/>
          <p:nvPr/>
        </p:nvGrpSpPr>
        <p:grpSpPr>
          <a:xfrm>
            <a:off x="2328007" y="3368872"/>
            <a:ext cx="2309927" cy="3036724"/>
            <a:chOff x="998564" y="2266950"/>
            <a:chExt cx="2309350" cy="3248604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8375-73A2-282C-A1B5-75869630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850" y="2266950"/>
              <a:ext cx="2134779" cy="25908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BB938-8480-793B-910F-66EF6416C70C}"/>
                </a:ext>
              </a:extLst>
            </p:cNvPr>
            <p:cNvSpPr txBox="1"/>
            <p:nvPr/>
          </p:nvSpPr>
          <p:spPr>
            <a:xfrm>
              <a:off x="998564" y="5146222"/>
              <a:ext cx="23093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Prof Conrad Bessant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6780CA5-1023-C58B-D22A-AA8EF369E766}"/>
              </a:ext>
            </a:extLst>
          </p:cNvPr>
          <p:cNvGrpSpPr/>
          <p:nvPr/>
        </p:nvGrpSpPr>
        <p:grpSpPr>
          <a:xfrm>
            <a:off x="5731877" y="3262267"/>
            <a:ext cx="2135312" cy="3170075"/>
            <a:chOff x="5938722" y="2266950"/>
            <a:chExt cx="2309928" cy="324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6FA9-404B-3986-EA43-1CACF279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750" y="2266950"/>
              <a:ext cx="22479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F5240-6E0B-D99F-03BB-845D34E8CAEA}"/>
                </a:ext>
              </a:extLst>
            </p:cNvPr>
            <p:cNvSpPr txBox="1"/>
            <p:nvPr/>
          </p:nvSpPr>
          <p:spPr>
            <a:xfrm>
              <a:off x="5938722" y="5146222"/>
              <a:ext cx="230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Dr Matteo Fumagalli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74D980-8344-652B-6E80-DAC14456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50" y="1311776"/>
            <a:ext cx="1854579" cy="93972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1E1DE3E-4471-B158-6AD1-2559AB6C1216}"/>
              </a:ext>
            </a:extLst>
          </p:cNvPr>
          <p:cNvSpPr txBox="1"/>
          <p:nvPr/>
        </p:nvSpPr>
        <p:spPr>
          <a:xfrm>
            <a:off x="4122151" y="2455035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W" sz="2400" dirty="0"/>
              <a:t>Superivisors: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6C5DD1-6B64-B68A-08C7-28BB91B51B0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1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columns and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75AD1444-BF1B-AB61-CAA2-B594837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10900" b="1"/>
          <a:stretch/>
        </p:blipFill>
        <p:spPr>
          <a:xfrm>
            <a:off x="0" y="26901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1CFC-A3FA-DB45-5EDA-C57A08DF43F3}"/>
              </a:ext>
            </a:extLst>
          </p:cNvPr>
          <p:cNvSpPr/>
          <p:nvPr/>
        </p:nvSpPr>
        <p:spPr>
          <a:xfrm>
            <a:off x="3388209" y="5513342"/>
            <a:ext cx="436514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CB98-AE6B-F8B2-772C-97B077E8048C}"/>
              </a:ext>
            </a:extLst>
          </p:cNvPr>
          <p:cNvSpPr txBox="1"/>
          <p:nvPr/>
        </p:nvSpPr>
        <p:spPr>
          <a:xfrm>
            <a:off x="626788" y="1358537"/>
            <a:ext cx="966674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Type 1 diabetes mellitus (T1D) is an autoimmune disorder that results in the loss of  insulin-producing pancreatic beta cells in genetically predisposed individuals, ultimately resulting in insulin deficiency and hyperglycaemia</a:t>
            </a:r>
            <a:r>
              <a:rPr lang="en-GB" b="1" dirty="0">
                <a:latin typeface="Century Gothic" panose="020B0502020202020204" pitchFamily="34" charset="0"/>
              </a:rPr>
              <a:t>. 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Genome-wide association studies (GWAS) have identified a large number of genetic variants, or SNPs (single nucleotide polymorphisms) that confer higher susceptibility to T1D mostly in the HLA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Other genetic loci (non-HLA )are believed to influence population-level risk for T1D, although it is poorly understood how these contribute to disease susceptibility </a:t>
            </a:r>
            <a:r>
              <a:rPr lang="en-GB" b="1" dirty="0">
                <a:latin typeface="Century Gothic" panose="020B0502020202020204" pitchFamily="34" charset="0"/>
              </a:rPr>
              <a:t>(Ram et al., 2016).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BEB1C-A798-B823-C544-86C76EE9C95F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Global Burden of Diabetes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040267-DEDA-CC8F-77EF-098DD8A3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r="6935"/>
          <a:stretch/>
        </p:blipFill>
        <p:spPr>
          <a:xfrm>
            <a:off x="499511" y="1231133"/>
            <a:ext cx="9956454" cy="505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E2D0D-80EF-BDC4-475A-C131DF66F273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5D4A4-422A-87DB-62DF-BEBF7D00B6A7}"/>
              </a:ext>
            </a:extLst>
          </p:cNvPr>
          <p:cNvSpPr txBox="1"/>
          <p:nvPr/>
        </p:nvSpPr>
        <p:spPr>
          <a:xfrm>
            <a:off x="3909391" y="6477864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1400" dirty="0">
                <a:latin typeface="Century Gothic" panose="020B0502020202020204" pitchFamily="34" charset="0"/>
              </a:rPr>
              <a:t>IDF Diabetes Atlas, 2015 </a:t>
            </a:r>
          </a:p>
        </p:txBody>
      </p:sp>
    </p:spTree>
    <p:extLst>
      <p:ext uri="{BB962C8B-B14F-4D97-AF65-F5344CB8AC3E}">
        <p14:creationId xmlns:p14="http://schemas.microsoft.com/office/powerpoint/2010/main" val="286271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Population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2A42-7AB0-9F86-D090-123240436E51}"/>
              </a:ext>
            </a:extLst>
          </p:cNvPr>
          <p:cNvSpPr txBox="1"/>
          <p:nvPr/>
        </p:nvSpPr>
        <p:spPr>
          <a:xfrm>
            <a:off x="626788" y="1123121"/>
            <a:ext cx="10664064" cy="502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entury Gothic" panose="020B0502020202020204" pitchFamily="34" charset="0"/>
              </a:rPr>
              <a:t>There is population level genetic variation that can be identified by analyses of microsatellite loci and the quantitative evaluation of allelic frequencies </a:t>
            </a:r>
            <a:r>
              <a:rPr lang="en-GB" b="1" dirty="0">
                <a:latin typeface="Century Gothic" panose="020B0502020202020204" pitchFamily="34" charset="0"/>
              </a:rPr>
              <a:t>(Witherspoon et al., 2007). </a:t>
            </a:r>
            <a:endParaRPr lang="en-BW" b="1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Selected populations: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British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Han Chinese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Yoruba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Reasons: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Differences in T1D prevalence (low, medium and high) in the 3 populations.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Availabiity of GWAS data for each population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01E4-DC53-84AC-97C5-09494C33F0D7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Project Significance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30EA9-1D1C-FA9F-4677-CFEDFDF9325C}"/>
              </a:ext>
            </a:extLst>
          </p:cNvPr>
          <p:cNvSpPr txBox="1"/>
          <p:nvPr/>
        </p:nvSpPr>
        <p:spPr>
          <a:xfrm>
            <a:off x="740113" y="1221513"/>
            <a:ext cx="10859703" cy="51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Rationale: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 is necessary to develop a web browser that leverages upon all the genomic, functional, and clinical information that properly interprets the mapping of the genetic basis of T1D. </a:t>
            </a: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Aims: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build a web application that can retrieve genomic information of variants from all known associations to T1D and  integrate them with population and functional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produce informative plots and analyses using variant information. </a:t>
            </a:r>
            <a:endParaRPr lang="en-GB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083568-3685-E229-185D-0A28063B7AB6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Software Architecture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2BFA68-67EC-6D8E-E4C7-936BC20E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70432"/>
            <a:ext cx="7099300" cy="5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1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Sources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BE381A-6CA2-D581-9CA9-3A08F3B91A0C}"/>
              </a:ext>
            </a:extLst>
          </p:cNvPr>
          <p:cNvSpPr txBox="1"/>
          <p:nvPr/>
        </p:nvSpPr>
        <p:spPr>
          <a:xfrm>
            <a:off x="980661" y="1537253"/>
            <a:ext cx="102306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W" b="1" dirty="0"/>
              <a:t>Variant information (SNPs)</a:t>
            </a:r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r>
              <a:rPr lang="en-BW" b="1" dirty="0"/>
              <a:t>Clinical/ Functional data</a:t>
            </a:r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r>
              <a:rPr lang="en-BW" b="1" dirty="0"/>
              <a:t>Allele Frequencies </a:t>
            </a:r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r>
              <a:rPr lang="en-BW" b="1" dirty="0"/>
              <a:t>Gene Ontology data</a:t>
            </a:r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dirty="0"/>
          </a:p>
          <a:p>
            <a:pPr marL="342900" indent="-342900">
              <a:buFont typeface="+mj-lt"/>
              <a:buAutoNum type="arabicPeriod"/>
            </a:pPr>
            <a:endParaRPr lang="en-BW" dirty="0"/>
          </a:p>
          <a:p>
            <a:endParaRPr lang="en-BW" dirty="0"/>
          </a:p>
        </p:txBody>
      </p:sp>
    </p:spTree>
    <p:extLst>
      <p:ext uri="{BB962C8B-B14F-4D97-AF65-F5344CB8AC3E}">
        <p14:creationId xmlns:p14="http://schemas.microsoft.com/office/powerpoint/2010/main" val="60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Database Schema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9CDEB9-253B-6DDA-C657-67F6F309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336221"/>
            <a:ext cx="79248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69A178-3A3E-4709-A036-39A20850B36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Backend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09AC1-5A8D-6FFF-3B68-A09D52EDF17F}"/>
              </a:ext>
            </a:extLst>
          </p:cNvPr>
          <p:cNvSpPr txBox="1"/>
          <p:nvPr/>
        </p:nvSpPr>
        <p:spPr>
          <a:xfrm>
            <a:off x="675868" y="1617195"/>
            <a:ext cx="10230671" cy="461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1800" b="1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Alex to 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518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547</Words>
  <Application>Microsoft Macintosh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 Next LT Pro Light</vt:lpstr>
      <vt:lpstr>Century Gothic</vt:lpstr>
      <vt:lpstr>BlocksVTI</vt:lpstr>
      <vt:lpstr>Type 1 Diabetes SNP Portal</vt:lpstr>
      <vt:lpstr> Introduction</vt:lpstr>
      <vt:lpstr> Global Burden of Diabetes</vt:lpstr>
      <vt:lpstr> Population</vt:lpstr>
      <vt:lpstr>  Project Significance</vt:lpstr>
      <vt:lpstr> Software Architecture</vt:lpstr>
      <vt:lpstr> Data Sources</vt:lpstr>
      <vt:lpstr> Database Schema</vt:lpstr>
      <vt:lpstr> Website Backend</vt:lpstr>
      <vt:lpstr> Data Analysis</vt:lpstr>
      <vt:lpstr> Website Frontend Overview</vt:lpstr>
      <vt:lpstr> Website Demo</vt:lpstr>
      <vt:lpstr> Limitations &amp; Recommendations</vt:lpstr>
      <vt:lpstr> Conclusion</vt:lpstr>
      <vt:lpstr> References</vt:lpstr>
      <vt:lpstr> Team Microsoft Edge</vt:lpstr>
      <vt:lpstr>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 SNP Portal</dc:title>
  <dc:creator>Lynnette Nokulunga Bhebhe</dc:creator>
  <cp:lastModifiedBy>Lynnette Nokulunga Bhebhe</cp:lastModifiedBy>
  <cp:revision>6</cp:revision>
  <dcterms:created xsi:type="dcterms:W3CDTF">2023-02-23T14:10:41Z</dcterms:created>
  <dcterms:modified xsi:type="dcterms:W3CDTF">2023-02-27T15:01:13Z</dcterms:modified>
</cp:coreProperties>
</file>